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2" r:id="rId4"/>
    <p:sldId id="263" r:id="rId5"/>
    <p:sldId id="264" r:id="rId6"/>
    <p:sldId id="265" r:id="rId7"/>
    <p:sldId id="266" r:id="rId8"/>
    <p:sldId id="267" r:id="rId9"/>
    <p:sldId id="268" r:id="rId10"/>
    <p:sldId id="269" r:id="rId11"/>
    <p:sldId id="270" r:id="rId12"/>
    <p:sldId id="271" r:id="rId13"/>
    <p:sldId id="272" r:id="rId14"/>
    <p:sldId id="261" r:id="rId15"/>
    <p:sldId id="260" r:id="rId16"/>
    <p:sldId id="274"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688" y="4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3622C18D-D5FD-4D38-95BA-FEE3E0EAF67E}" type="datetimeFigureOut">
              <a:rPr lang="en-CA" smtClean="0"/>
              <a:t>2016-02-02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901163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622C18D-D5FD-4D38-95BA-FEE3E0EAF67E}" type="datetimeFigureOut">
              <a:rPr lang="en-CA" smtClean="0"/>
              <a:t>2016-02-02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141552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622C18D-D5FD-4D38-95BA-FEE3E0EAF67E}" type="datetimeFigureOut">
              <a:rPr lang="en-CA" smtClean="0"/>
              <a:t>2016-02-02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149981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622C18D-D5FD-4D38-95BA-FEE3E0EAF67E}" type="datetimeFigureOut">
              <a:rPr lang="en-CA" smtClean="0"/>
              <a:t>2016-02-02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3817721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22C18D-D5FD-4D38-95BA-FEE3E0EAF67E}" type="datetimeFigureOut">
              <a:rPr lang="en-CA" smtClean="0"/>
              <a:t>2016-02-02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371581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3622C18D-D5FD-4D38-95BA-FEE3E0EAF67E}" type="datetimeFigureOut">
              <a:rPr lang="en-CA" smtClean="0"/>
              <a:t>2016-02-02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91148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3622C18D-D5FD-4D38-95BA-FEE3E0EAF67E}" type="datetimeFigureOut">
              <a:rPr lang="en-CA" smtClean="0"/>
              <a:t>2016-02-02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2972992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3622C18D-D5FD-4D38-95BA-FEE3E0EAF67E}" type="datetimeFigureOut">
              <a:rPr lang="en-CA" smtClean="0"/>
              <a:t>2016-02-02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269226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2C18D-D5FD-4D38-95BA-FEE3E0EAF67E}" type="datetimeFigureOut">
              <a:rPr lang="en-CA" smtClean="0"/>
              <a:t>2016-02-02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276230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22C18D-D5FD-4D38-95BA-FEE3E0EAF67E}" type="datetimeFigureOut">
              <a:rPr lang="en-CA" smtClean="0"/>
              <a:t>2016-02-02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174843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22C18D-D5FD-4D38-95BA-FEE3E0EAF67E}" type="datetimeFigureOut">
              <a:rPr lang="en-CA" smtClean="0"/>
              <a:t>2016-02-02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FAEB287-502A-4764-AD95-CF6C773B884E}" type="slidenum">
              <a:rPr lang="en-CA" smtClean="0"/>
              <a:t>‹#›</a:t>
            </a:fld>
            <a:endParaRPr lang="en-CA"/>
          </a:p>
        </p:txBody>
      </p:sp>
    </p:spTree>
    <p:extLst>
      <p:ext uri="{BB962C8B-B14F-4D97-AF65-F5344CB8AC3E}">
        <p14:creationId xmlns:p14="http://schemas.microsoft.com/office/powerpoint/2010/main" val="20028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2C18D-D5FD-4D38-95BA-FEE3E0EAF67E}" type="datetimeFigureOut">
              <a:rPr lang="en-CA" smtClean="0"/>
              <a:t>2016-02-02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EB287-502A-4764-AD95-CF6C773B884E}" type="slidenum">
              <a:rPr lang="en-CA" smtClean="0"/>
              <a:t>‹#›</a:t>
            </a:fld>
            <a:endParaRPr lang="en-CA"/>
          </a:p>
        </p:txBody>
      </p:sp>
    </p:spTree>
    <p:extLst>
      <p:ext uri="{BB962C8B-B14F-4D97-AF65-F5344CB8AC3E}">
        <p14:creationId xmlns:p14="http://schemas.microsoft.com/office/powerpoint/2010/main" val="825236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allpaperscraft.com/image/kiss_people_couple_black-and-white_80602_3840x240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76" b="7428"/>
          <a:stretch/>
        </p:blipFill>
        <p:spPr bwMode="auto">
          <a:xfrm>
            <a:off x="0" y="-14515"/>
            <a:ext cx="12192000" cy="6865257"/>
          </a:xfrm>
          <a:prstGeom prst="rect">
            <a:avLst/>
          </a:prstGeom>
          <a:noFill/>
          <a:extLst>
            <a:ext uri="{909E8E84-426E-40DD-AFC4-6F175D3DCCD1}">
              <a14:hiddenFill xmlns:a14="http://schemas.microsoft.com/office/drawing/2010/main">
                <a:solidFill>
                  <a:srgbClr val="FFFFFF"/>
                </a:solidFill>
              </a14:hiddenFill>
            </a:ext>
          </a:extLst>
        </p:spPr>
      </p:pic>
      <p:sp>
        <p:nvSpPr>
          <p:cNvPr id="2" name="Trapezoid 1"/>
          <p:cNvSpPr/>
          <p:nvPr/>
        </p:nvSpPr>
        <p:spPr>
          <a:xfrm rot="15530686">
            <a:off x="1874965" y="243943"/>
            <a:ext cx="5026308" cy="480855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2520671" y="2171689"/>
            <a:ext cx="3450782" cy="1200329"/>
          </a:xfrm>
          <a:prstGeom prst="rect">
            <a:avLst/>
          </a:prstGeom>
          <a:noFill/>
        </p:spPr>
        <p:txBody>
          <a:bodyPr wrap="square" rtlCol="0">
            <a:spAutoFit/>
          </a:bodyPr>
          <a:lstStyle/>
          <a:p>
            <a:r>
              <a:rPr lang="en-CA" dirty="0" smtClean="0">
                <a:latin typeface="Buxton Sketch" panose="03080500000500000004" pitchFamily="66" charset="0"/>
              </a:rPr>
              <a:t>Will you get lucky tonight?</a:t>
            </a:r>
          </a:p>
          <a:p>
            <a:pPr algn="ctr"/>
            <a:endParaRPr lang="en-CA" dirty="0" smtClean="0">
              <a:latin typeface="Buxton Sketch" panose="03080500000500000004" pitchFamily="66" charset="0"/>
            </a:endParaRPr>
          </a:p>
          <a:p>
            <a:r>
              <a:rPr lang="en-CA" dirty="0" smtClean="0">
                <a:latin typeface="Buxton Sketch" panose="03080500000500000004" pitchFamily="66" charset="0"/>
              </a:rPr>
              <a:t>It all depends of the decisions you make in this interactive game. Can you do it?</a:t>
            </a:r>
          </a:p>
        </p:txBody>
      </p:sp>
      <p:sp>
        <p:nvSpPr>
          <p:cNvPr id="11" name="TextBox 10"/>
          <p:cNvSpPr txBox="1"/>
          <p:nvPr/>
        </p:nvSpPr>
        <p:spPr>
          <a:xfrm>
            <a:off x="2084091" y="1349842"/>
            <a:ext cx="4781642" cy="769441"/>
          </a:xfrm>
          <a:prstGeom prst="rect">
            <a:avLst/>
          </a:prstGeom>
          <a:noFill/>
        </p:spPr>
        <p:txBody>
          <a:bodyPr wrap="square" rtlCol="0">
            <a:spAutoFit/>
          </a:bodyPr>
          <a:lstStyle/>
          <a:p>
            <a:r>
              <a:rPr lang="en-CA" sz="4400" b="1" dirty="0" smtClean="0">
                <a:latin typeface="Buxton Sketch" panose="03080500000500000004" pitchFamily="66" charset="0"/>
              </a:rPr>
              <a:t>The Dating Adventure</a:t>
            </a:r>
          </a:p>
        </p:txBody>
      </p:sp>
    </p:spTree>
    <p:extLst>
      <p:ext uri="{BB962C8B-B14F-4D97-AF65-F5344CB8AC3E}">
        <p14:creationId xmlns:p14="http://schemas.microsoft.com/office/powerpoint/2010/main" val="3074956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ebar.com/blogs/wp-content/uploads/BAR-11th-Street-club-scene.jpg"/>
          <p:cNvPicPr>
            <a:picLocks noChangeAspect="1" noChangeArrowheads="1"/>
          </p:cNvPicPr>
          <p:nvPr/>
        </p:nvPicPr>
        <p:blipFill rotWithShape="1">
          <a:blip r:embed="rId2">
            <a:extLst>
              <a:ext uri="{28A0092B-C50C-407E-A947-70E740481C1C}">
                <a14:useLocalDpi xmlns:a14="http://schemas.microsoft.com/office/drawing/2010/main" val="0"/>
              </a:ext>
            </a:extLst>
          </a:blip>
          <a:srcRect t="15134"/>
          <a:stretch/>
        </p:blipFill>
        <p:spPr bwMode="auto">
          <a:xfrm>
            <a:off x="0" y="-16933"/>
            <a:ext cx="12192000" cy="687493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534616" y="2576741"/>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7890993" y="3094852"/>
            <a:ext cx="3450782" cy="1754326"/>
          </a:xfrm>
          <a:prstGeom prst="rect">
            <a:avLst/>
          </a:prstGeom>
          <a:noFill/>
        </p:spPr>
        <p:txBody>
          <a:bodyPr wrap="square" rtlCol="0">
            <a:spAutoFit/>
          </a:bodyPr>
          <a:lstStyle/>
          <a:p>
            <a:r>
              <a:rPr lang="en-CA" dirty="0" smtClean="0">
                <a:latin typeface="Buxton Sketch" panose="03080500000500000004" pitchFamily="66" charset="0"/>
              </a:rPr>
              <a:t>The line to enter the club is even bigger than it was when you arrived…</a:t>
            </a:r>
          </a:p>
          <a:p>
            <a:endParaRPr lang="en-CA" dirty="0">
              <a:latin typeface="Buxton Sketch" panose="03080500000500000004" pitchFamily="66" charset="0"/>
            </a:endParaRPr>
          </a:p>
          <a:p>
            <a:r>
              <a:rPr lang="en-CA" dirty="0" smtClean="0">
                <a:latin typeface="Buxton Sketch" panose="03080500000500000004" pitchFamily="66" charset="0"/>
              </a:rPr>
              <a:t>As you leave, she says: “I had a great time! Where should we take this party now?”</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87062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glamour.com/images/sex-love-life/2014/04/couple-kissing-couch-main.jpg"/>
          <p:cNvPicPr>
            <a:picLocks noChangeAspect="1" noChangeArrowheads="1"/>
          </p:cNvPicPr>
          <p:nvPr/>
        </p:nvPicPr>
        <p:blipFill rotWithShape="1">
          <a:blip r:embed="rId2">
            <a:extLst>
              <a:ext uri="{28A0092B-C50C-407E-A947-70E740481C1C}">
                <a14:useLocalDpi xmlns:a14="http://schemas.microsoft.com/office/drawing/2010/main" val="0"/>
              </a:ext>
            </a:extLst>
          </a:blip>
          <a:srcRect l="319" t="27342" r="-319" b="30291"/>
          <a:stretch/>
        </p:blipFill>
        <p:spPr bwMode="auto">
          <a:xfrm>
            <a:off x="0" y="-77821"/>
            <a:ext cx="12192000" cy="688718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19416" y="1171274"/>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575793" y="1689385"/>
            <a:ext cx="3450782" cy="1754326"/>
          </a:xfrm>
          <a:prstGeom prst="rect">
            <a:avLst/>
          </a:prstGeom>
          <a:noFill/>
        </p:spPr>
        <p:txBody>
          <a:bodyPr wrap="square" rtlCol="0">
            <a:spAutoFit/>
          </a:bodyPr>
          <a:lstStyle/>
          <a:p>
            <a:r>
              <a:rPr lang="en-CA" dirty="0" smtClean="0">
                <a:latin typeface="Buxton Sketch" panose="03080500000500000004" pitchFamily="66" charset="0"/>
              </a:rPr>
              <a:t>After you enter her apartment, you sit on the couch for a while and then… she asks if she can kiss you!</a:t>
            </a:r>
          </a:p>
          <a:p>
            <a:endParaRPr lang="en-CA" dirty="0">
              <a:latin typeface="Buxton Sketch" panose="03080500000500000004" pitchFamily="66" charset="0"/>
            </a:endParaRPr>
          </a:p>
          <a:p>
            <a:r>
              <a:rPr lang="en-CA" dirty="0" smtClean="0">
                <a:latin typeface="Buxton Sketch" panose="03080500000500000004" pitchFamily="66" charset="0"/>
              </a:rPr>
              <a:t>Things are getting hot in here! What do you do next?</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298622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huffpost.com/gen/3739770/images/o-APOLOGY-AT-WORK-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l="15204" t="368" r="-3733" b="-368"/>
          <a:stretch/>
        </p:blipFill>
        <p:spPr bwMode="auto">
          <a:xfrm>
            <a:off x="-19455" y="-22011"/>
            <a:ext cx="12211455" cy="689694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593883" y="1027341"/>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7950260" y="1545452"/>
            <a:ext cx="3450782" cy="1477328"/>
          </a:xfrm>
          <a:prstGeom prst="rect">
            <a:avLst/>
          </a:prstGeom>
          <a:noFill/>
        </p:spPr>
        <p:txBody>
          <a:bodyPr wrap="square" rtlCol="0">
            <a:spAutoFit/>
          </a:bodyPr>
          <a:lstStyle/>
          <a:p>
            <a:r>
              <a:rPr lang="en-CA" dirty="0" smtClean="0">
                <a:latin typeface="Buxton Sketch" panose="03080500000500000004" pitchFamily="66" charset="0"/>
              </a:rPr>
              <a:t>Oh no… everything was going so good so far!</a:t>
            </a:r>
          </a:p>
          <a:p>
            <a:endParaRPr lang="en-CA" dirty="0">
              <a:latin typeface="Buxton Sketch" panose="03080500000500000004" pitchFamily="66" charset="0"/>
            </a:endParaRPr>
          </a:p>
          <a:p>
            <a:r>
              <a:rPr lang="en-CA" dirty="0" smtClean="0">
                <a:latin typeface="Buxton Sketch" panose="03080500000500000004" pitchFamily="66" charset="0"/>
              </a:rPr>
              <a:t>This is so frustrating… any last resorts you want to try?</a:t>
            </a:r>
          </a:p>
        </p:txBody>
      </p:sp>
    </p:spTree>
    <p:extLst>
      <p:ext uri="{BB962C8B-B14F-4D97-AF65-F5344CB8AC3E}">
        <p14:creationId xmlns:p14="http://schemas.microsoft.com/office/powerpoint/2010/main" val="170750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cache4.asset-cache.net/gc/76491367-woman-lying-on-a-couch-gettyimages.jpg?v=1&amp;c=IWSAsset&amp;k=2&amp;d=F0FJfL9ESI0JMqLeKWTsPsHpyZ7A922UH0VsLaFMDZZqE5Yr4HDMlhMxk4Ar00Qj"/>
          <p:cNvPicPr>
            <a:picLocks noChangeAspect="1" noChangeArrowheads="1"/>
          </p:cNvPicPr>
          <p:nvPr/>
        </p:nvPicPr>
        <p:blipFill rotWithShape="1">
          <a:blip r:embed="rId2">
            <a:extLst>
              <a:ext uri="{28A0092B-C50C-407E-A947-70E740481C1C}">
                <a14:useLocalDpi xmlns:a14="http://schemas.microsoft.com/office/drawing/2010/main" val="0"/>
              </a:ext>
            </a:extLst>
          </a:blip>
          <a:srcRect l="10781" b="36821"/>
          <a:stretch/>
        </p:blipFill>
        <p:spPr bwMode="auto">
          <a:xfrm>
            <a:off x="-19456" y="0"/>
            <a:ext cx="1231927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613339" y="365860"/>
            <a:ext cx="3891519" cy="3940397"/>
            <a:chOff x="2986088" y="2798539"/>
            <a:chExt cx="3891519" cy="3940397"/>
          </a:xfrm>
        </p:grpSpPr>
        <p:sp>
          <p:nvSpPr>
            <p:cNvPr id="6" name="Trapezoid 5"/>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rapezoid 6"/>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8" name="TextBox 7"/>
          <p:cNvSpPr txBox="1"/>
          <p:nvPr/>
        </p:nvSpPr>
        <p:spPr>
          <a:xfrm>
            <a:off x="7969716" y="883971"/>
            <a:ext cx="3450782" cy="2862322"/>
          </a:xfrm>
          <a:prstGeom prst="rect">
            <a:avLst/>
          </a:prstGeom>
          <a:noFill/>
        </p:spPr>
        <p:txBody>
          <a:bodyPr wrap="square" rtlCol="0">
            <a:spAutoFit/>
          </a:bodyPr>
          <a:lstStyle/>
          <a:p>
            <a:r>
              <a:rPr lang="en-CA" dirty="0" smtClean="0">
                <a:latin typeface="Buxton Sketch" panose="03080500000500000004" pitchFamily="66" charset="0"/>
              </a:rPr>
              <a:t>Well, she definitely had one too many!</a:t>
            </a:r>
          </a:p>
          <a:p>
            <a:endParaRPr lang="en-CA" dirty="0">
              <a:latin typeface="Buxton Sketch" panose="03080500000500000004" pitchFamily="66" charset="0"/>
            </a:endParaRPr>
          </a:p>
          <a:p>
            <a:r>
              <a:rPr lang="en-CA" dirty="0" smtClean="0">
                <a:latin typeface="Buxton Sketch" panose="03080500000500000004" pitchFamily="66" charset="0"/>
              </a:rPr>
              <a:t>As you take her back to her apartment, she can barely walk. After entering the place, she falls down on the couch, laughing and saying slurred words. And she is pointing at you!</a:t>
            </a:r>
          </a:p>
          <a:p>
            <a:endParaRPr lang="en-CA" dirty="0">
              <a:latin typeface="Buxton Sketch" panose="03080500000500000004" pitchFamily="66" charset="0"/>
            </a:endParaRPr>
          </a:p>
          <a:p>
            <a:r>
              <a:rPr lang="en-CA" dirty="0" smtClean="0">
                <a:latin typeface="Buxton Sketch" panose="03080500000500000004" pitchFamily="66" charset="0"/>
              </a:rPr>
              <a:t>Hmm, maybe she wants something else?...</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322633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kerryly.com/wp-content/uploads/2013/07/Same-Sex-Couples-Boudoir-Portraits-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1" t="16667"/>
          <a:stretch/>
        </p:blipFill>
        <p:spPr bwMode="auto">
          <a:xfrm>
            <a:off x="-19050" y="1"/>
            <a:ext cx="1220664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rapezoid 1"/>
          <p:cNvSpPr/>
          <p:nvPr/>
        </p:nvSpPr>
        <p:spPr>
          <a:xfrm rot="16771424">
            <a:off x="6702709" y="1262145"/>
            <a:ext cx="6033087" cy="4094760"/>
          </a:xfrm>
          <a:prstGeom prst="trapezoid">
            <a:avLst>
              <a:gd name="adj" fmla="val 10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8131483" y="1501959"/>
            <a:ext cx="3450782" cy="3693319"/>
          </a:xfrm>
          <a:prstGeom prst="rect">
            <a:avLst/>
          </a:prstGeom>
          <a:noFill/>
        </p:spPr>
        <p:txBody>
          <a:bodyPr wrap="square" rtlCol="0">
            <a:spAutoFit/>
          </a:bodyPr>
          <a:lstStyle/>
          <a:p>
            <a:r>
              <a:rPr lang="en-CA" dirty="0" smtClean="0">
                <a:latin typeface="Buxton Sketch" panose="03080500000500000004" pitchFamily="66" charset="0"/>
              </a:rPr>
              <a:t>Boy, did we get lucky tonight!</a:t>
            </a:r>
          </a:p>
          <a:p>
            <a:endParaRPr lang="en-CA" dirty="0">
              <a:latin typeface="Buxton Sketch" panose="03080500000500000004" pitchFamily="66" charset="0"/>
            </a:endParaRPr>
          </a:p>
          <a:p>
            <a:r>
              <a:rPr lang="en-CA" dirty="0" smtClean="0">
                <a:latin typeface="Buxton Sketch" panose="03080500000500000004" pitchFamily="66" charset="0"/>
              </a:rPr>
              <a:t>And the best part? You made sure you got consent from your date. This is how you build a healthy relationship: making sure the other party is comfortable and doing only what she wants to do.</a:t>
            </a:r>
          </a:p>
          <a:p>
            <a:endParaRPr lang="en-CA" dirty="0">
              <a:latin typeface="Buxton Sketch" panose="03080500000500000004" pitchFamily="66" charset="0"/>
            </a:endParaRPr>
          </a:p>
          <a:p>
            <a:r>
              <a:rPr lang="en-CA" dirty="0" smtClean="0">
                <a:latin typeface="Buxton Sketch" panose="03080500000500000004" pitchFamily="66" charset="0"/>
              </a:rPr>
              <a:t>But remember: silence isn’t consent. And the other person cannot consent if he/she is drunk or high. So, get that yes before you smash!</a:t>
            </a:r>
          </a:p>
        </p:txBody>
      </p:sp>
      <p:sp>
        <p:nvSpPr>
          <p:cNvPr id="11" name="TextBox 10"/>
          <p:cNvSpPr txBox="1"/>
          <p:nvPr/>
        </p:nvSpPr>
        <p:spPr>
          <a:xfrm>
            <a:off x="8141992" y="548828"/>
            <a:ext cx="4552643" cy="769441"/>
          </a:xfrm>
          <a:prstGeom prst="rect">
            <a:avLst/>
          </a:prstGeom>
          <a:noFill/>
        </p:spPr>
        <p:txBody>
          <a:bodyPr wrap="square" rtlCol="0">
            <a:spAutoFit/>
          </a:bodyPr>
          <a:lstStyle/>
          <a:p>
            <a:r>
              <a:rPr lang="en-CA" sz="4400" b="1" dirty="0" smtClean="0">
                <a:latin typeface="Buxton Sketch" panose="03080500000500000004" pitchFamily="66" charset="0"/>
              </a:rPr>
              <a:t>Awesome sauce!</a:t>
            </a:r>
          </a:p>
        </p:txBody>
      </p:sp>
    </p:spTree>
    <p:extLst>
      <p:ext uri="{BB962C8B-B14F-4D97-AF65-F5344CB8AC3E}">
        <p14:creationId xmlns:p14="http://schemas.microsoft.com/office/powerpoint/2010/main" val="100831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huffpost.com/gen/1889299/images/o-RAPE-WOMAN-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l="10811"/>
          <a:stretch/>
        </p:blipFill>
        <p:spPr bwMode="auto">
          <a:xfrm>
            <a:off x="-19050" y="-4194"/>
            <a:ext cx="12257535" cy="6871718"/>
          </a:xfrm>
          <a:prstGeom prst="rect">
            <a:avLst/>
          </a:prstGeom>
          <a:noFill/>
          <a:extLst>
            <a:ext uri="{909E8E84-426E-40DD-AFC4-6F175D3DCCD1}">
              <a14:hiddenFill xmlns:a14="http://schemas.microsoft.com/office/drawing/2010/main">
                <a:solidFill>
                  <a:srgbClr val="FFFFFF"/>
                </a:solidFill>
              </a14:hiddenFill>
            </a:ext>
          </a:extLst>
        </p:spPr>
      </p:pic>
      <p:sp>
        <p:nvSpPr>
          <p:cNvPr id="2" name="Trapezoid 1"/>
          <p:cNvSpPr/>
          <p:nvPr/>
        </p:nvSpPr>
        <p:spPr>
          <a:xfrm rot="16771424">
            <a:off x="-688691" y="1266340"/>
            <a:ext cx="6033087" cy="4094760"/>
          </a:xfrm>
          <a:prstGeom prst="trapezoid">
            <a:avLst>
              <a:gd name="adj" fmla="val 10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740083" y="1506154"/>
            <a:ext cx="3450782" cy="3970318"/>
          </a:xfrm>
          <a:prstGeom prst="rect">
            <a:avLst/>
          </a:prstGeom>
          <a:noFill/>
        </p:spPr>
        <p:txBody>
          <a:bodyPr wrap="square" rtlCol="0">
            <a:spAutoFit/>
          </a:bodyPr>
          <a:lstStyle/>
          <a:p>
            <a:r>
              <a:rPr lang="en-CA" dirty="0" smtClean="0">
                <a:latin typeface="Buxton Sketch" panose="03080500000500000004" pitchFamily="66" charset="0"/>
              </a:rPr>
              <a:t>A relationship without consent is a bad relationship. You can’t assume or imply the other person wants to do something: it is fundamental to </a:t>
            </a:r>
            <a:r>
              <a:rPr lang="en-CA" u="sng" dirty="0" smtClean="0">
                <a:latin typeface="Buxton Sketch" panose="03080500000500000004" pitchFamily="66" charset="0"/>
              </a:rPr>
              <a:t>ask first</a:t>
            </a:r>
            <a:r>
              <a:rPr lang="en-CA" dirty="0" smtClean="0">
                <a:latin typeface="Buxton Sketch" panose="03080500000500000004" pitchFamily="66" charset="0"/>
              </a:rPr>
              <a:t>.</a:t>
            </a:r>
          </a:p>
          <a:p>
            <a:endParaRPr lang="en-CA" dirty="0">
              <a:latin typeface="Buxton Sketch" panose="03080500000500000004" pitchFamily="66" charset="0"/>
            </a:endParaRPr>
          </a:p>
          <a:p>
            <a:r>
              <a:rPr lang="en-CA" dirty="0" smtClean="0">
                <a:latin typeface="Buxton Sketch" panose="03080500000500000004" pitchFamily="66" charset="0"/>
              </a:rPr>
              <a:t>Also, you cannot force someone into saying yes by using coercion, threats, intimidation – physical or verbal – or emotional abuse, like name-calling or humiliation. </a:t>
            </a:r>
            <a:r>
              <a:rPr lang="en-CA" dirty="0">
                <a:latin typeface="Buxton Sketch" panose="03080500000500000004" pitchFamily="66" charset="0"/>
              </a:rPr>
              <a:t>This is serious </a:t>
            </a:r>
            <a:r>
              <a:rPr lang="en-CA" dirty="0" smtClean="0">
                <a:latin typeface="Buxton Sketch" panose="03080500000500000004" pitchFamily="66" charset="0"/>
              </a:rPr>
              <a:t>business: in Canada, and many other countries, you can be charged with sexual assault or even rape. </a:t>
            </a:r>
          </a:p>
        </p:txBody>
      </p:sp>
      <p:sp>
        <p:nvSpPr>
          <p:cNvPr id="11" name="TextBox 10"/>
          <p:cNvSpPr txBox="1"/>
          <p:nvPr/>
        </p:nvSpPr>
        <p:spPr>
          <a:xfrm>
            <a:off x="464842" y="553023"/>
            <a:ext cx="4552643" cy="769441"/>
          </a:xfrm>
          <a:prstGeom prst="rect">
            <a:avLst/>
          </a:prstGeom>
          <a:noFill/>
        </p:spPr>
        <p:txBody>
          <a:bodyPr wrap="square" rtlCol="0">
            <a:spAutoFit/>
          </a:bodyPr>
          <a:lstStyle/>
          <a:p>
            <a:r>
              <a:rPr lang="en-CA" sz="4400" b="1" dirty="0" smtClean="0">
                <a:latin typeface="Buxton Sketch" panose="03080500000500000004" pitchFamily="66" charset="0"/>
              </a:rPr>
              <a:t>This was </a:t>
            </a:r>
            <a:r>
              <a:rPr lang="en-CA" sz="4400" b="1" u="sng" dirty="0" smtClean="0">
                <a:latin typeface="Buxton Sketch" panose="03080500000500000004" pitchFamily="66" charset="0"/>
              </a:rPr>
              <a:t>so not cool</a:t>
            </a:r>
            <a:r>
              <a:rPr lang="en-CA" sz="4400" b="1" dirty="0" smtClean="0">
                <a:latin typeface="Buxton Sketch" panose="03080500000500000004" pitchFamily="66" charset="0"/>
              </a:rPr>
              <a:t>.</a:t>
            </a:r>
          </a:p>
        </p:txBody>
      </p:sp>
    </p:spTree>
    <p:extLst>
      <p:ext uri="{BB962C8B-B14F-4D97-AF65-F5344CB8AC3E}">
        <p14:creationId xmlns:p14="http://schemas.microsoft.com/office/powerpoint/2010/main" val="15687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1.staticflickr.com/1/114/259349012_346221a328_b.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0046" b="5841"/>
          <a:stretch/>
        </p:blipFill>
        <p:spPr bwMode="auto">
          <a:xfrm>
            <a:off x="0" y="1"/>
            <a:ext cx="1222412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rapezoid 2"/>
          <p:cNvSpPr/>
          <p:nvPr/>
        </p:nvSpPr>
        <p:spPr>
          <a:xfrm rot="16771424">
            <a:off x="-688691" y="1266340"/>
            <a:ext cx="6033087" cy="4094760"/>
          </a:xfrm>
          <a:prstGeom prst="trapezoid">
            <a:avLst>
              <a:gd name="adj" fmla="val 10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740083" y="1506154"/>
            <a:ext cx="3450782" cy="2585323"/>
          </a:xfrm>
          <a:prstGeom prst="rect">
            <a:avLst/>
          </a:prstGeom>
          <a:noFill/>
        </p:spPr>
        <p:txBody>
          <a:bodyPr wrap="square" rtlCol="0">
            <a:spAutoFit/>
          </a:bodyPr>
          <a:lstStyle/>
          <a:p>
            <a:r>
              <a:rPr lang="en-CA" dirty="0" smtClean="0">
                <a:latin typeface="Buxton Sketch" panose="03080500000500000004" pitchFamily="66" charset="0"/>
              </a:rPr>
              <a:t>Well, it didn’t work this time.</a:t>
            </a:r>
          </a:p>
          <a:p>
            <a:endParaRPr lang="en-CA" dirty="0">
              <a:latin typeface="Buxton Sketch" panose="03080500000500000004" pitchFamily="66" charset="0"/>
            </a:endParaRPr>
          </a:p>
          <a:p>
            <a:r>
              <a:rPr lang="en-CA" dirty="0" smtClean="0">
                <a:latin typeface="Buxton Sketch" panose="03080500000500000004" pitchFamily="66" charset="0"/>
              </a:rPr>
              <a:t>As you drive home, you think… what could I have done differently? What does she need to go to bed with me? What made her feel uncomfortable?</a:t>
            </a:r>
          </a:p>
          <a:p>
            <a:endParaRPr lang="en-CA" dirty="0">
              <a:latin typeface="Buxton Sketch" panose="03080500000500000004" pitchFamily="66" charset="0"/>
            </a:endParaRPr>
          </a:p>
          <a:p>
            <a:r>
              <a:rPr lang="en-CA" dirty="0" smtClean="0">
                <a:latin typeface="Buxton Sketch" panose="03080500000500000004" pitchFamily="66" charset="0"/>
              </a:rPr>
              <a:t>Many questions… maybe we should start asking them, don’t you think?</a:t>
            </a:r>
          </a:p>
        </p:txBody>
      </p:sp>
      <p:sp>
        <p:nvSpPr>
          <p:cNvPr id="5" name="TextBox 4"/>
          <p:cNvSpPr txBox="1"/>
          <p:nvPr/>
        </p:nvSpPr>
        <p:spPr>
          <a:xfrm>
            <a:off x="464842" y="553023"/>
            <a:ext cx="4552643" cy="769441"/>
          </a:xfrm>
          <a:prstGeom prst="rect">
            <a:avLst/>
          </a:prstGeom>
          <a:noFill/>
        </p:spPr>
        <p:txBody>
          <a:bodyPr wrap="square" rtlCol="0">
            <a:spAutoFit/>
          </a:bodyPr>
          <a:lstStyle/>
          <a:p>
            <a:r>
              <a:rPr lang="en-CA" sz="4400" b="1" dirty="0" smtClean="0">
                <a:latin typeface="Buxton Sketch" panose="03080500000500000004" pitchFamily="66" charset="0"/>
              </a:rPr>
              <a:t>Bummer…</a:t>
            </a:r>
          </a:p>
        </p:txBody>
      </p:sp>
    </p:spTree>
    <p:extLst>
      <p:ext uri="{BB962C8B-B14F-4D97-AF65-F5344CB8AC3E}">
        <p14:creationId xmlns:p14="http://schemas.microsoft.com/office/powerpoint/2010/main" val="183188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os.h-cdn.co/assets/cm/14/25/53a0613dd1abe_-_cos-01-drunk-girl-xl.jp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805"/>
            <a:ext cx="12217176" cy="6855195"/>
          </a:xfrm>
          <a:prstGeom prst="rect">
            <a:avLst/>
          </a:prstGeom>
          <a:noFill/>
          <a:extLst>
            <a:ext uri="{909E8E84-426E-40DD-AFC4-6F175D3DCCD1}">
              <a14:hiddenFill xmlns:a14="http://schemas.microsoft.com/office/drawing/2010/main">
                <a:solidFill>
                  <a:srgbClr val="FFFFFF"/>
                </a:solidFill>
              </a14:hiddenFill>
            </a:ext>
          </a:extLst>
        </p:spPr>
      </p:pic>
      <p:sp>
        <p:nvSpPr>
          <p:cNvPr id="3" name="Trapezoid 2"/>
          <p:cNvSpPr/>
          <p:nvPr/>
        </p:nvSpPr>
        <p:spPr>
          <a:xfrm rot="16771424">
            <a:off x="-688691" y="1266340"/>
            <a:ext cx="6033087" cy="4094760"/>
          </a:xfrm>
          <a:prstGeom prst="trapezoid">
            <a:avLst>
              <a:gd name="adj" fmla="val 10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740083" y="1506154"/>
            <a:ext cx="3450782" cy="3416320"/>
          </a:xfrm>
          <a:prstGeom prst="rect">
            <a:avLst/>
          </a:prstGeom>
          <a:noFill/>
        </p:spPr>
        <p:txBody>
          <a:bodyPr wrap="square" rtlCol="0">
            <a:spAutoFit/>
          </a:bodyPr>
          <a:lstStyle/>
          <a:p>
            <a:r>
              <a:rPr lang="en-CA" dirty="0" smtClean="0">
                <a:latin typeface="Buxton Sketch" panose="03080500000500000004" pitchFamily="66" charset="0"/>
              </a:rPr>
              <a:t>This is a very serious issue. If you don’t know for sure what the other person want, you cannot make any assumptions.</a:t>
            </a:r>
          </a:p>
          <a:p>
            <a:endParaRPr lang="en-CA" dirty="0">
              <a:latin typeface="Buxton Sketch" panose="03080500000500000004" pitchFamily="66" charset="0"/>
            </a:endParaRPr>
          </a:p>
          <a:p>
            <a:r>
              <a:rPr lang="en-CA" dirty="0" smtClean="0">
                <a:latin typeface="Buxton Sketch" panose="03080500000500000004" pitchFamily="66" charset="0"/>
              </a:rPr>
              <a:t>Also, the </a:t>
            </a:r>
            <a:r>
              <a:rPr lang="en-CA" dirty="0">
                <a:latin typeface="Buxton Sketch" panose="03080500000500000004" pitchFamily="66" charset="0"/>
              </a:rPr>
              <a:t>other person cannot consent </a:t>
            </a:r>
            <a:r>
              <a:rPr lang="en-CA" dirty="0" smtClean="0">
                <a:latin typeface="Buxton Sketch" panose="03080500000500000004" pitchFamily="66" charset="0"/>
              </a:rPr>
              <a:t>if </a:t>
            </a:r>
            <a:r>
              <a:rPr lang="en-CA" dirty="0">
                <a:latin typeface="Buxton Sketch" panose="03080500000500000004" pitchFamily="66" charset="0"/>
              </a:rPr>
              <a:t>he/she is drunk or </a:t>
            </a:r>
            <a:r>
              <a:rPr lang="en-CA" dirty="0" smtClean="0">
                <a:latin typeface="Buxton Sketch" panose="03080500000500000004" pitchFamily="66" charset="0"/>
              </a:rPr>
              <a:t>high.</a:t>
            </a:r>
          </a:p>
          <a:p>
            <a:endParaRPr lang="en-CA" dirty="0">
              <a:latin typeface="Buxton Sketch" panose="03080500000500000004" pitchFamily="66" charset="0"/>
            </a:endParaRPr>
          </a:p>
          <a:p>
            <a:r>
              <a:rPr lang="en-CA" dirty="0" smtClean="0">
                <a:latin typeface="Buxton Sketch" panose="03080500000500000004" pitchFamily="66" charset="0"/>
              </a:rPr>
              <a:t>Even if you think he/she was into it, you might be charged with sexual assault or rape. So, remember: only yes means yes.</a:t>
            </a:r>
          </a:p>
        </p:txBody>
      </p:sp>
      <p:sp>
        <p:nvSpPr>
          <p:cNvPr id="5" name="TextBox 4"/>
          <p:cNvSpPr txBox="1"/>
          <p:nvPr/>
        </p:nvSpPr>
        <p:spPr>
          <a:xfrm>
            <a:off x="179092" y="553023"/>
            <a:ext cx="4831058" cy="769441"/>
          </a:xfrm>
          <a:prstGeom prst="rect">
            <a:avLst/>
          </a:prstGeom>
          <a:noFill/>
        </p:spPr>
        <p:txBody>
          <a:bodyPr wrap="square" rtlCol="0">
            <a:spAutoFit/>
          </a:bodyPr>
          <a:lstStyle/>
          <a:p>
            <a:r>
              <a:rPr lang="en-CA" sz="4400" b="1" dirty="0" smtClean="0">
                <a:latin typeface="Buxton Sketch" panose="03080500000500000004" pitchFamily="66" charset="0"/>
              </a:rPr>
              <a:t>Silence is not consent!</a:t>
            </a:r>
          </a:p>
        </p:txBody>
      </p:sp>
    </p:spTree>
    <p:extLst>
      <p:ext uri="{BB962C8B-B14F-4D97-AF65-F5344CB8AC3E}">
        <p14:creationId xmlns:p14="http://schemas.microsoft.com/office/powerpoint/2010/main" val="3629857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media-1.lifehack.org/wp-content/files/2013/12/cute-couple-in-car-512x384-2426.jpeg"/>
          <p:cNvPicPr>
            <a:picLocks noChangeAspect="1" noChangeArrowheads="1"/>
          </p:cNvPicPr>
          <p:nvPr/>
        </p:nvPicPr>
        <p:blipFill rotWithShape="1">
          <a:blip r:embed="rId2">
            <a:extLst>
              <a:ext uri="{28A0092B-C50C-407E-A947-70E740481C1C}">
                <a14:useLocalDpi xmlns:a14="http://schemas.microsoft.com/office/drawing/2010/main" val="0"/>
              </a:ext>
            </a:extLst>
          </a:blip>
          <a:srcRect l="-119" t="17488" r="119" b="7631"/>
          <a:stretch/>
        </p:blipFill>
        <p:spPr bwMode="auto">
          <a:xfrm>
            <a:off x="0" y="0"/>
            <a:ext cx="12172648" cy="68362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992249" y="1840142"/>
            <a:ext cx="3891519" cy="3940397"/>
            <a:chOff x="2986088" y="2798539"/>
            <a:chExt cx="3891519" cy="3940397"/>
          </a:xfrm>
        </p:grpSpPr>
        <p:sp>
          <p:nvSpPr>
            <p:cNvPr id="2" name="Trapezoid 1"/>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rapezoid 3"/>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 name="TextBox 2"/>
          <p:cNvSpPr txBox="1"/>
          <p:nvPr/>
        </p:nvSpPr>
        <p:spPr>
          <a:xfrm>
            <a:off x="3348626" y="2358253"/>
            <a:ext cx="3450782" cy="2308324"/>
          </a:xfrm>
          <a:prstGeom prst="rect">
            <a:avLst/>
          </a:prstGeom>
          <a:noFill/>
        </p:spPr>
        <p:txBody>
          <a:bodyPr wrap="square" rtlCol="0">
            <a:spAutoFit/>
          </a:bodyPr>
          <a:lstStyle/>
          <a:p>
            <a:r>
              <a:rPr lang="en-CA" dirty="0" smtClean="0">
                <a:latin typeface="Buxton Sketch" panose="03080500000500000004" pitchFamily="66" charset="0"/>
              </a:rPr>
              <a:t>Tonight is the night, you can feel it. You stop at her driveway right when she is leaving the house. She looks stunning, in a short, black dress.</a:t>
            </a:r>
          </a:p>
          <a:p>
            <a:endParaRPr lang="en-CA" dirty="0">
              <a:latin typeface="Buxton Sketch" panose="03080500000500000004" pitchFamily="66" charset="0"/>
            </a:endParaRPr>
          </a:p>
          <a:p>
            <a:r>
              <a:rPr lang="en-CA" dirty="0" smtClean="0">
                <a:latin typeface="Buxton Sketch" panose="03080500000500000004" pitchFamily="66" charset="0"/>
              </a:rPr>
              <a:t>She enters the car, smiles and says “Hey, you! Where are we going tonight?”.</a:t>
            </a:r>
          </a:p>
        </p:txBody>
      </p:sp>
    </p:spTree>
    <p:extLst>
      <p:ext uri="{BB962C8B-B14F-4D97-AF65-F5344CB8AC3E}">
        <p14:creationId xmlns:p14="http://schemas.microsoft.com/office/powerpoint/2010/main" val="405507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grouponcdn.com/deal/2XKC3G74CNkiV2eypJqu/2v-2048x1229"/>
          <p:cNvPicPr>
            <a:picLocks noChangeAspect="1" noChangeArrowheads="1"/>
          </p:cNvPicPr>
          <p:nvPr/>
        </p:nvPicPr>
        <p:blipFill rotWithShape="1">
          <a:blip r:embed="rId2">
            <a:extLst>
              <a:ext uri="{28A0092B-C50C-407E-A947-70E740481C1C}">
                <a14:useLocalDpi xmlns:a14="http://schemas.microsoft.com/office/drawing/2010/main" val="0"/>
              </a:ext>
            </a:extLst>
          </a:blip>
          <a:srcRect t="5918"/>
          <a:stretch/>
        </p:blipFill>
        <p:spPr bwMode="auto">
          <a:xfrm>
            <a:off x="0" y="-25400"/>
            <a:ext cx="12192000" cy="68834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36349" y="1827442"/>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592726" y="2345553"/>
            <a:ext cx="3450782" cy="2031325"/>
          </a:xfrm>
          <a:prstGeom prst="rect">
            <a:avLst/>
          </a:prstGeom>
          <a:noFill/>
        </p:spPr>
        <p:txBody>
          <a:bodyPr wrap="square" rtlCol="0">
            <a:spAutoFit/>
          </a:bodyPr>
          <a:lstStyle/>
          <a:p>
            <a:r>
              <a:rPr lang="en-CA" dirty="0" smtClean="0">
                <a:latin typeface="Buxton Sketch" panose="03080500000500000004" pitchFamily="66" charset="0"/>
              </a:rPr>
              <a:t>The waiter sits you and her in a quiet table, at the corner of the room.</a:t>
            </a:r>
          </a:p>
          <a:p>
            <a:endParaRPr lang="en-CA" dirty="0">
              <a:latin typeface="Buxton Sketch" panose="03080500000500000004" pitchFamily="66" charset="0"/>
            </a:endParaRPr>
          </a:p>
          <a:p>
            <a:r>
              <a:rPr lang="en-CA" dirty="0" smtClean="0">
                <a:latin typeface="Buxton Sketch" panose="03080500000500000004" pitchFamily="66" charset="0"/>
              </a:rPr>
              <a:t>The food is delicious, and the conversation is going pretty well. After a while, she stops talking, looks you deeply in the eye, and smiles…</a:t>
            </a:r>
          </a:p>
        </p:txBody>
      </p:sp>
    </p:spTree>
    <p:extLst>
      <p:ext uri="{BB962C8B-B14F-4D97-AF65-F5344CB8AC3E}">
        <p14:creationId xmlns:p14="http://schemas.microsoft.com/office/powerpoint/2010/main" val="163712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redmiranda.com/forum/ufiles/58/819758.jpg"/>
          <p:cNvPicPr>
            <a:picLocks noChangeAspect="1" noChangeArrowheads="1"/>
          </p:cNvPicPr>
          <p:nvPr/>
        </p:nvPicPr>
        <p:blipFill rotWithShape="1">
          <a:blip r:embed="rId2">
            <a:extLst>
              <a:ext uri="{28A0092B-C50C-407E-A947-70E740481C1C}">
                <a14:useLocalDpi xmlns:a14="http://schemas.microsoft.com/office/drawing/2010/main" val="0"/>
              </a:ext>
            </a:extLst>
          </a:blip>
          <a:srcRect t="15609"/>
          <a:stretch/>
        </p:blipFill>
        <p:spPr bwMode="auto">
          <a:xfrm>
            <a:off x="-12701" y="-8467"/>
            <a:ext cx="12204701" cy="686646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193082" y="1370242"/>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1549459" y="1888353"/>
            <a:ext cx="3450782" cy="1754326"/>
          </a:xfrm>
          <a:prstGeom prst="rect">
            <a:avLst/>
          </a:prstGeom>
          <a:noFill/>
        </p:spPr>
        <p:txBody>
          <a:bodyPr wrap="square" rtlCol="0">
            <a:spAutoFit/>
          </a:bodyPr>
          <a:lstStyle/>
          <a:p>
            <a:r>
              <a:rPr lang="en-CA" dirty="0" smtClean="0">
                <a:latin typeface="Buxton Sketch" panose="03080500000500000004" pitchFamily="66" charset="0"/>
              </a:rPr>
              <a:t>Af</a:t>
            </a:r>
            <a:r>
              <a:rPr lang="en-CA" dirty="0" smtClean="0">
                <a:latin typeface="Buxton Sketch" panose="03080500000500000004" pitchFamily="66" charset="0"/>
              </a:rPr>
              <a:t>ter dinner you take her for a walk in the nearby park. Things are looking good so far!</a:t>
            </a:r>
          </a:p>
          <a:p>
            <a:endParaRPr lang="en-CA" dirty="0">
              <a:latin typeface="Buxton Sketch" panose="03080500000500000004" pitchFamily="66" charset="0"/>
            </a:endParaRPr>
          </a:p>
          <a:p>
            <a:r>
              <a:rPr lang="en-CA" dirty="0" smtClean="0">
                <a:latin typeface="Buxton Sketch" panose="03080500000500000004" pitchFamily="66" charset="0"/>
              </a:rPr>
              <a:t>She looks at you and asks… “so, what are we doing now?”</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186435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blogcdn.com/www.dailyfinance.com/media/2011/12/movies-couple-watching-1040cs123011.jpg"/>
          <p:cNvPicPr>
            <a:picLocks noChangeAspect="1" noChangeArrowheads="1"/>
          </p:cNvPicPr>
          <p:nvPr/>
        </p:nvPicPr>
        <p:blipFill rotWithShape="1">
          <a:blip r:embed="rId2">
            <a:extLst>
              <a:ext uri="{28A0092B-C50C-407E-A947-70E740481C1C}">
                <a14:useLocalDpi xmlns:a14="http://schemas.microsoft.com/office/drawing/2010/main" val="0"/>
              </a:ext>
            </a:extLst>
          </a:blip>
          <a:srcRect t="24023"/>
          <a:stretch/>
        </p:blipFill>
        <p:spPr bwMode="auto">
          <a:xfrm>
            <a:off x="5237" y="-50800"/>
            <a:ext cx="12186763" cy="69088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85649" y="2386242"/>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1342026" y="2904353"/>
            <a:ext cx="3450782" cy="2308324"/>
          </a:xfrm>
          <a:prstGeom prst="rect">
            <a:avLst/>
          </a:prstGeom>
          <a:noFill/>
        </p:spPr>
        <p:txBody>
          <a:bodyPr wrap="square" rtlCol="0">
            <a:spAutoFit/>
          </a:bodyPr>
          <a:lstStyle/>
          <a:p>
            <a:r>
              <a:rPr lang="en-CA" dirty="0" smtClean="0">
                <a:latin typeface="Buxton Sketch" panose="03080500000500000004" pitchFamily="66" charset="0"/>
              </a:rPr>
              <a:t>The theater is almost empty, so you choose a center seat with her.</a:t>
            </a:r>
          </a:p>
          <a:p>
            <a:endParaRPr lang="en-CA" dirty="0">
              <a:latin typeface="Buxton Sketch" panose="03080500000500000004" pitchFamily="66" charset="0"/>
            </a:endParaRPr>
          </a:p>
          <a:p>
            <a:r>
              <a:rPr lang="en-CA" dirty="0" smtClean="0">
                <a:latin typeface="Buxton Sketch" panose="03080500000500000004" pitchFamily="66" charset="0"/>
              </a:rPr>
              <a:t>About halfway into the movie, she whispers in your ear: “This movie is </a:t>
            </a:r>
            <a:r>
              <a:rPr lang="en-CA" dirty="0" err="1" smtClean="0">
                <a:latin typeface="Buxton Sketch" panose="03080500000500000004" pitchFamily="66" charset="0"/>
              </a:rPr>
              <a:t>kinda</a:t>
            </a:r>
            <a:r>
              <a:rPr lang="en-CA" dirty="0" smtClean="0">
                <a:latin typeface="Buxton Sketch" panose="03080500000500000004" pitchFamily="66" charset="0"/>
              </a:rPr>
              <a:t> boring, don’t you think?”.</a:t>
            </a:r>
          </a:p>
          <a:p>
            <a:endParaRPr lang="en-CA" dirty="0">
              <a:latin typeface="Buxton Sketch" panose="03080500000500000004" pitchFamily="66" charset="0"/>
            </a:endParaRPr>
          </a:p>
          <a:p>
            <a:r>
              <a:rPr lang="en-CA" dirty="0" smtClean="0">
                <a:latin typeface="Buxton Sketch" panose="03080500000500000004" pitchFamily="66" charset="0"/>
              </a:rPr>
              <a:t>You look at her and she giggles…</a:t>
            </a:r>
          </a:p>
        </p:txBody>
      </p:sp>
    </p:spTree>
    <p:extLst>
      <p:ext uri="{BB962C8B-B14F-4D97-AF65-F5344CB8AC3E}">
        <p14:creationId xmlns:p14="http://schemas.microsoft.com/office/powerpoint/2010/main" val="193448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3.static.flickr.com/2416/2069469269_f28127cc72.jpg"/>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0" y="-8468"/>
            <a:ext cx="12192000" cy="686321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022382" y="1649642"/>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7378759" y="2167753"/>
            <a:ext cx="3450782" cy="1477328"/>
          </a:xfrm>
          <a:prstGeom prst="rect">
            <a:avLst/>
          </a:prstGeom>
          <a:noFill/>
        </p:spPr>
        <p:txBody>
          <a:bodyPr wrap="square" rtlCol="0">
            <a:spAutoFit/>
          </a:bodyPr>
          <a:lstStyle/>
          <a:p>
            <a:r>
              <a:rPr lang="en-CA" dirty="0" smtClean="0">
                <a:latin typeface="Buxton Sketch" panose="03080500000500000004" pitchFamily="66" charset="0"/>
              </a:rPr>
              <a:t>After the movie is over, she looks at you and says: </a:t>
            </a:r>
          </a:p>
          <a:p>
            <a:endParaRPr lang="en-CA" dirty="0">
              <a:latin typeface="Buxton Sketch" panose="03080500000500000004" pitchFamily="66" charset="0"/>
            </a:endParaRPr>
          </a:p>
          <a:p>
            <a:r>
              <a:rPr lang="en-CA" dirty="0" smtClean="0">
                <a:latin typeface="Buxton Sketch" panose="03080500000500000004" pitchFamily="66" charset="0"/>
              </a:rPr>
              <a:t>“I still feel like doing something else… any suggestions?”</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114498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mndesigngal.files.wordpress.com/2012/12/five_venue.jpg"/>
          <p:cNvPicPr>
            <a:picLocks noChangeAspect="1" noChangeArrowheads="1"/>
          </p:cNvPicPr>
          <p:nvPr/>
        </p:nvPicPr>
        <p:blipFill rotWithShape="1">
          <a:blip r:embed="rId2">
            <a:extLst>
              <a:ext uri="{28A0092B-C50C-407E-A947-70E740481C1C}">
                <a14:useLocalDpi xmlns:a14="http://schemas.microsoft.com/office/drawing/2010/main" val="0"/>
              </a:ext>
            </a:extLst>
          </a:blip>
          <a:srcRect t="15510"/>
          <a:stretch/>
        </p:blipFill>
        <p:spPr bwMode="auto">
          <a:xfrm>
            <a:off x="0" y="-12700"/>
            <a:ext cx="12192000" cy="68707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17349" y="316142"/>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973726" y="834253"/>
            <a:ext cx="3450782" cy="2308324"/>
          </a:xfrm>
          <a:prstGeom prst="rect">
            <a:avLst/>
          </a:prstGeom>
          <a:noFill/>
        </p:spPr>
        <p:txBody>
          <a:bodyPr wrap="square" rtlCol="0">
            <a:spAutoFit/>
          </a:bodyPr>
          <a:lstStyle/>
          <a:p>
            <a:r>
              <a:rPr lang="en-CA" dirty="0" smtClean="0">
                <a:latin typeface="Buxton Sketch" panose="03080500000500000004" pitchFamily="66" charset="0"/>
              </a:rPr>
              <a:t>This sounds exciting! There’s a crowd outside and you can hear the music pumping. Your date can barely wait to get in…</a:t>
            </a:r>
          </a:p>
          <a:p>
            <a:endParaRPr lang="en-CA" dirty="0">
              <a:latin typeface="Buxton Sketch" panose="03080500000500000004" pitchFamily="66" charset="0"/>
            </a:endParaRPr>
          </a:p>
          <a:p>
            <a:r>
              <a:rPr lang="en-CA" dirty="0" smtClean="0">
                <a:latin typeface="Buxton Sketch" panose="03080500000500000004" pitchFamily="66" charset="0"/>
              </a:rPr>
              <a:t>As you join the entrance line, you take your time to decide what you should do first once you get inside…</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121319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47mc5a4dvplf3dkmq236taw0.wpengine.netdna-cdn.com/wp-content/uploads/2015/05/DJS-CROWD-treehouse-night-in-crowd-copy-copy.jpg"/>
          <p:cNvPicPr>
            <a:picLocks noChangeAspect="1" noChangeArrowheads="1"/>
          </p:cNvPicPr>
          <p:nvPr/>
        </p:nvPicPr>
        <p:blipFill rotWithShape="1">
          <a:blip r:embed="rId2">
            <a:extLst>
              <a:ext uri="{28A0092B-C50C-407E-A947-70E740481C1C}">
                <a14:useLocalDpi xmlns:a14="http://schemas.microsoft.com/office/drawing/2010/main" val="0"/>
              </a:ext>
            </a:extLst>
          </a:blip>
          <a:srcRect t="15054"/>
          <a:stretch/>
        </p:blipFill>
        <p:spPr bwMode="auto">
          <a:xfrm>
            <a:off x="0" y="-58366"/>
            <a:ext cx="12213076" cy="691636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941016" y="231475"/>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8297393" y="632272"/>
            <a:ext cx="3450782" cy="2862322"/>
          </a:xfrm>
          <a:prstGeom prst="rect">
            <a:avLst/>
          </a:prstGeom>
          <a:noFill/>
        </p:spPr>
        <p:txBody>
          <a:bodyPr wrap="square" rtlCol="0">
            <a:spAutoFit/>
          </a:bodyPr>
          <a:lstStyle/>
          <a:p>
            <a:r>
              <a:rPr lang="en-CA" dirty="0" smtClean="0">
                <a:latin typeface="Buxton Sketch" panose="03080500000500000004" pitchFamily="66" charset="0"/>
              </a:rPr>
              <a:t>The dance floor is lit!</a:t>
            </a:r>
          </a:p>
          <a:p>
            <a:endParaRPr lang="en-CA" dirty="0">
              <a:latin typeface="Buxton Sketch" panose="03080500000500000004" pitchFamily="66" charset="0"/>
            </a:endParaRPr>
          </a:p>
          <a:p>
            <a:r>
              <a:rPr lang="en-CA" dirty="0" smtClean="0">
                <a:latin typeface="Buxton Sketch" panose="03080500000500000004" pitchFamily="66" charset="0"/>
              </a:rPr>
              <a:t>The DJ is dropping hit after hit, everybody is dancing and jumping and you can feel the excitement in the air.</a:t>
            </a:r>
          </a:p>
          <a:p>
            <a:endParaRPr lang="en-CA" dirty="0">
              <a:latin typeface="Buxton Sketch" panose="03080500000500000004" pitchFamily="66" charset="0"/>
            </a:endParaRPr>
          </a:p>
          <a:p>
            <a:r>
              <a:rPr lang="en-CA" dirty="0" smtClean="0">
                <a:latin typeface="Buxton Sketch" panose="03080500000500000004" pitchFamily="66" charset="0"/>
              </a:rPr>
              <a:t>As the crowd moves you are pushed closer to your date; she doesn’t stop dancing and looks at you… what do you do?</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323834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bestclubsin.com/media/picture/listing/listingimages/image_10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001"/>
          <a:stretch/>
        </p:blipFill>
        <p:spPr bwMode="auto">
          <a:xfrm>
            <a:off x="0" y="-50800"/>
            <a:ext cx="12192000" cy="69088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5549" y="1416808"/>
            <a:ext cx="3891519" cy="3940397"/>
            <a:chOff x="2986088" y="2798539"/>
            <a:chExt cx="3891519" cy="3940397"/>
          </a:xfrm>
        </p:grpSpPr>
        <p:sp>
          <p:nvSpPr>
            <p:cNvPr id="5" name="Trapezoid 4"/>
            <p:cNvSpPr/>
            <p:nvPr/>
          </p:nvSpPr>
          <p:spPr>
            <a:xfrm rot="14940239">
              <a:off x="3019425" y="3152774"/>
              <a:ext cx="3552825" cy="36195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rapezoid 5"/>
            <p:cNvSpPr/>
            <p:nvPr/>
          </p:nvSpPr>
          <p:spPr>
            <a:xfrm rot="5523073">
              <a:off x="3291444" y="2765202"/>
              <a:ext cx="3552825" cy="3619500"/>
            </a:xfrm>
            <a:prstGeom prst="trapezoid">
              <a:avLst>
                <a:gd name="adj"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 name="TextBox 6"/>
          <p:cNvSpPr txBox="1"/>
          <p:nvPr/>
        </p:nvSpPr>
        <p:spPr>
          <a:xfrm>
            <a:off x="8161926" y="1934919"/>
            <a:ext cx="3450782" cy="2031325"/>
          </a:xfrm>
          <a:prstGeom prst="rect">
            <a:avLst/>
          </a:prstGeom>
          <a:noFill/>
        </p:spPr>
        <p:txBody>
          <a:bodyPr wrap="square" rtlCol="0">
            <a:spAutoFit/>
          </a:bodyPr>
          <a:lstStyle/>
          <a:p>
            <a:r>
              <a:rPr lang="en-CA" dirty="0" smtClean="0">
                <a:latin typeface="Buxton Sketch" panose="03080500000500000004" pitchFamily="66" charset="0"/>
              </a:rPr>
              <a:t>You just hit the jackpot: today, women drink for free until midnight!</a:t>
            </a:r>
          </a:p>
          <a:p>
            <a:endParaRPr lang="en-CA" dirty="0">
              <a:latin typeface="Buxton Sketch" panose="03080500000500000004" pitchFamily="66" charset="0"/>
            </a:endParaRPr>
          </a:p>
          <a:p>
            <a:r>
              <a:rPr lang="en-CA" dirty="0" smtClean="0">
                <a:latin typeface="Buxton Sketch" panose="03080500000500000004" pitchFamily="66" charset="0"/>
              </a:rPr>
              <a:t>Your date seems hypnotized by the bartenders juggling bottles in the air. But she breaks off of her spell and asks you: “So, are we drinking or not?”</a:t>
            </a:r>
            <a:endParaRPr lang="en-CA" dirty="0" smtClean="0">
              <a:latin typeface="Buxton Sketch" panose="03080500000500000004" pitchFamily="66" charset="0"/>
            </a:endParaRPr>
          </a:p>
        </p:txBody>
      </p:sp>
    </p:spTree>
    <p:extLst>
      <p:ext uri="{BB962C8B-B14F-4D97-AF65-F5344CB8AC3E}">
        <p14:creationId xmlns:p14="http://schemas.microsoft.com/office/powerpoint/2010/main" val="3015047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TotalTime>
  <Words>840</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Buxton Sketch</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Carlos Tinoco</dc:creator>
  <cp:lastModifiedBy>José Carlos Tinoco</cp:lastModifiedBy>
  <cp:revision>92</cp:revision>
  <dcterms:created xsi:type="dcterms:W3CDTF">2016-01-24T16:59:46Z</dcterms:created>
  <dcterms:modified xsi:type="dcterms:W3CDTF">2016-02-03T00:38:58Z</dcterms:modified>
</cp:coreProperties>
</file>